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4"/>
  </p:notesMasterIdLst>
  <p:sldIdLst>
    <p:sldId id="286" r:id="rId2"/>
    <p:sldId id="292" r:id="rId3"/>
    <p:sldId id="1474" r:id="rId4"/>
    <p:sldId id="1475" r:id="rId5"/>
    <p:sldId id="1476" r:id="rId6"/>
    <p:sldId id="1479" r:id="rId7"/>
    <p:sldId id="1482" r:id="rId8"/>
    <p:sldId id="1486" r:id="rId9"/>
    <p:sldId id="1488" r:id="rId10"/>
    <p:sldId id="1489" r:id="rId11"/>
    <p:sldId id="1468" r:id="rId12"/>
    <p:sldId id="1429" r:id="rId13"/>
    <p:sldId id="1469" r:id="rId14"/>
    <p:sldId id="1414" r:id="rId15"/>
    <p:sldId id="1383" r:id="rId16"/>
    <p:sldId id="1470" r:id="rId17"/>
    <p:sldId id="1417" r:id="rId18"/>
    <p:sldId id="1418" r:id="rId19"/>
    <p:sldId id="1471" r:id="rId20"/>
    <p:sldId id="1420" r:id="rId21"/>
    <p:sldId id="1421" r:id="rId22"/>
    <p:sldId id="1472" r:id="rId23"/>
    <p:sldId id="1430" r:id="rId24"/>
    <p:sldId id="1442" r:id="rId25"/>
    <p:sldId id="1473" r:id="rId26"/>
    <p:sldId id="1423" r:id="rId27"/>
    <p:sldId id="1450" r:id="rId28"/>
    <p:sldId id="1426" r:id="rId29"/>
    <p:sldId id="1425" r:id="rId30"/>
    <p:sldId id="1427" r:id="rId31"/>
    <p:sldId id="1490" r:id="rId32"/>
    <p:sldId id="1437" r:id="rId33"/>
  </p:sldIdLst>
  <p:sldSz cx="12192000" cy="685800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onsolas" panose="020B0609020204030204" pitchFamily="49" charset="0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016CB5"/>
    <a:srgbClr val="7F7F7F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1"/>
    <p:restoredTop sz="94523"/>
  </p:normalViewPr>
  <p:slideViewPr>
    <p:cSldViewPr snapToGrid="0" snapToObjects="1">
      <p:cViewPr varScale="1">
        <p:scale>
          <a:sx n="78" d="100"/>
          <a:sy n="78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5/17/21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6597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3514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48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5/17/21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csv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More About Closing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54442-9CD4-DE42-9906-AED46AE62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always close a file when you are done using it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You can’t open it again until it has been closed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If you were writing to it, an unclosed file may be incomplete</a:t>
            </a:r>
          </a:p>
          <a:p>
            <a:r>
              <a:rPr lang="en-US" dirty="0"/>
              <a:t>If you don’t explicitly close a file, the computer’s operating system SHOULD close the file for you, but IT’S NOT GUARANTEED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To be safe, close your files!</a:t>
            </a:r>
          </a:p>
          <a:p>
            <a:r>
              <a:rPr lang="en-US" dirty="0"/>
              <a:t>Here’s one way to close a file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#opens the file and stores file object as stream</a:t>
            </a:r>
            <a: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b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 = open(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my_file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‘w’) 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#statements using the file object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#closes the file object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86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More About Closing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6A8CA-7B4D-4041-A436-DCB3B6A42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Here’s another way to close a file using a </a:t>
            </a:r>
            <a:r>
              <a:rPr lang="en-US" i="1" dirty="0"/>
              <a:t>with</a:t>
            </a:r>
            <a:r>
              <a:rPr lang="en-US" dirty="0"/>
              <a:t> statement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#opens the file and stores file object as stream</a:t>
            </a:r>
            <a:b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open(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my_file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‘w’) as stream: 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#statements using the file object</a:t>
            </a:r>
          </a:p>
          <a:p>
            <a:r>
              <a:rPr lang="en-US" dirty="0">
                <a:solidFill>
                  <a:srgbClr val="0087E4"/>
                </a:solidFill>
              </a:rPr>
              <a:t>with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will automatically close the file for you after the statements have been executed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79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C0C00D-5F51-B842-A1F7-D4B659239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Exercises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 &amp; Read a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88EF-B23D-A145-9996-75032112E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open_read_file</a:t>
            </a:r>
            <a:r>
              <a:rPr lang="en-US" dirty="0"/>
              <a:t> function that opens a given file, reads each line and prints it to the console</a:t>
            </a:r>
            <a:br>
              <a:rPr lang="en-US" dirty="0"/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“””Opens the given file, reads each line and prints it to the   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console.  Closes the file.”””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#open the file for reading ("r”)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 = open(file, "r")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print(type(f))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#note: f is a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TextIOWrapper</a:t>
            </a:r>
            <a:br>
              <a:rPr lang="en-US" dirty="0">
                <a:solidFill>
                  <a:srgbClr val="7F7F7F"/>
                </a:solidFill>
              </a:rPr>
            </a:b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88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 &amp; Read a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B7490-826E-B740-AF27-32EA2EA5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53024"/>
          </a:xfrm>
        </p:spPr>
        <p:txBody>
          <a:bodyPr>
            <a:normAutofit/>
          </a:bodyPr>
          <a:lstStyle/>
          <a:p>
            <a:r>
              <a:rPr lang="en-US" dirty="0"/>
              <a:t>Create an </a:t>
            </a:r>
            <a:r>
              <a:rPr lang="en-US" i="1" dirty="0" err="1"/>
              <a:t>open_read_file</a:t>
            </a:r>
            <a:r>
              <a:rPr lang="en-US" dirty="0"/>
              <a:t> function that opens a given file, reads each line and prints it to the console 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#set count of lines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and print each line of f, while there is a line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f.readline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line: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print(line, end = ‘’)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f.readline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1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#increment count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print(‘’)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print('there are',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'lines in the file’)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#close the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851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 &amp; Read a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93D0F-AAFA-2342-8FD1-E900164CA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the </a:t>
            </a:r>
            <a:r>
              <a:rPr lang="en-US" i="1" dirty="0"/>
              <a:t>main</a:t>
            </a:r>
            <a:r>
              <a:rPr lang="en-US" dirty="0"/>
              <a:t> method for your program and run the </a:t>
            </a:r>
            <a:r>
              <a:rPr lang="en-US" i="1" dirty="0" err="1"/>
              <a:t>open_read_file</a:t>
            </a:r>
            <a:r>
              <a:rPr lang="en-US" dirty="0"/>
              <a:t> function with a given text file 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 == ‘__main__’: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27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Append to New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F4757-C1D0-6146-BE0E-A49CA4059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701150"/>
          </a:xfrm>
        </p:spPr>
        <p:txBody>
          <a:bodyPr>
            <a:normAutofit/>
          </a:bodyPr>
          <a:lstStyle/>
          <a:p>
            <a:r>
              <a:rPr lang="en-US" dirty="0"/>
              <a:t>Create an </a:t>
            </a:r>
            <a:r>
              <a:rPr lang="en-US" i="1" dirty="0" err="1"/>
              <a:t>open_read_append_new_file</a:t>
            </a:r>
            <a:r>
              <a:rPr lang="en-US" dirty="0"/>
              <a:t> function that opens and reads one file, reverses the text, then appends the reversed text to another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(file1, file2):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“””Opens the first file, reads all lines as a list, then reverses  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the list.  Opens the second file for appending and writes the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reversed lines to the file.”””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#open the file for reading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#by not specifying the mode, it defaults to "r" (reading)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open(file1) as fin: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all lines in f as a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fin.readlines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en-US" dirty="0">
                <a:solidFill>
                  <a:schemeClr val="accent3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3186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Append to New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2947D-D81D-1F41-B917-6EB328315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open_read_append_new_file</a:t>
            </a:r>
            <a:r>
              <a:rPr lang="en-US" dirty="0"/>
              <a:t> function that opens and reads one file, reverses the text, then appends the reversed text to another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#reverse the lines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lst.reverse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#open another file for appending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open(file2, "a”)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#append new lines to other file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fout.writelines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#explicitly close the second file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287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Append to New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CAE36-FBCE-0748-9215-96ED2CA12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Call the </a:t>
            </a:r>
            <a:r>
              <a:rPr lang="en-US" i="1" dirty="0" err="1"/>
              <a:t>open_read_append_new_file</a:t>
            </a:r>
            <a:r>
              <a:rPr lang="en-US" dirty="0"/>
              <a:t> function specifying two text files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news_out.txt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 == ‘__main__’: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73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Append to Same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44B4E-D9E8-B74D-8086-40063361E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open_read_append_same_file</a:t>
            </a:r>
            <a:r>
              <a:rPr lang="en-US" dirty="0"/>
              <a:t> function that opens and reads a file, then appends to the same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open_read_append_same_file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“””Opens a file and reads all the lines as a list.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Appends the lines to the same file.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“””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#open the file for reading and writing ("r+”)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 = open(file, "r+”)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all lines in f as a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f.readlines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rgbClr val="7F7F7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633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5D2F-7B93-544E-87D3-73A7FDA8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</p:spTree>
    <p:extLst>
      <p:ext uri="{BB962C8B-B14F-4D97-AF65-F5344CB8AC3E}">
        <p14:creationId xmlns:p14="http://schemas.microsoft.com/office/powerpoint/2010/main" val="2565473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Append to Same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C9B08-4283-E349-9C4A-3E03FA34B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an </a:t>
            </a:r>
            <a:r>
              <a:rPr lang="en-US" i="1" dirty="0" err="1"/>
              <a:t>open_read_append_same_file</a:t>
            </a:r>
            <a:r>
              <a:rPr lang="en-US" dirty="0"/>
              <a:t> function that opens and reads a file, then appends to the same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#insert a newline ("\n") string (blank line) into the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lst.insert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"\n”)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#insert a new line of text into the list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lst.insert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"here's a new line of text\n”)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#insert another newline ("\n") string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(blank line)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into the list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lst.insert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"\n”)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#append new lines to same file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f.writelines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#close the file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06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r>
              <a:rPr lang="en-US" sz="3000" dirty="0"/>
              <a:t>Open, Read, &amp; Append to Same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D6BD6-8FC7-7947-9CA2-4EE6F502A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Call the </a:t>
            </a:r>
            <a:r>
              <a:rPr lang="en-US" i="1" dirty="0" err="1"/>
              <a:t>open_read_append_same_file</a:t>
            </a:r>
            <a:r>
              <a:rPr lang="en-US" dirty="0"/>
              <a:t> function specifying a text file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news_out.txt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open_read_append_same_file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 == ‘__main__’: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20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Open, Read, &amp; Write to New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2D5CD-334B-1D47-B25A-3DB08A0E1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open_read_write_new_file</a:t>
            </a:r>
            <a:r>
              <a:rPr lang="en-US" dirty="0"/>
              <a:t> function that copies the text in one file to another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open_read_write_new_file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(file1, file2):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“””Opens the first file and reads all lines as a single string.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Opens the second file and writes the new lines as a single string.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“””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 the file for reading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#by not specifying the mode, it defaults to "r" (reading)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open(file1) as fin: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all lines in fin as single string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text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fin.read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30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Open, Read, &amp; Write to New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E54DC-0BD8-C04B-9080-1A7797C3F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open_read_write_new_file</a:t>
            </a:r>
            <a:r>
              <a:rPr lang="en-US" dirty="0"/>
              <a:t> function that copies the text in one file to another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 another file for writing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#remember, opening a file for writing will remove all the old values!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open(file2, "w”)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#write all lines as single string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fout.write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#explicitly close the file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251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82372-8985-ED42-8ED4-E80F1244D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Call the </a:t>
            </a:r>
            <a:r>
              <a:rPr lang="en-US" i="1" dirty="0" err="1"/>
              <a:t>open_read_write_new_file</a:t>
            </a:r>
            <a:r>
              <a:rPr lang="en-US" dirty="0"/>
              <a:t> function specifying two text files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open_read_close_file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news_out.txt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open_read_append_same_file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open_read_write_new_file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news_copy.txt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 == ‘__main__’: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997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53DE8-3E1F-684B-A1D6-F8610F376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5020759"/>
          </a:xfrm>
        </p:spPr>
        <p:txBody>
          <a:bodyPr>
            <a:normAutofit/>
          </a:bodyPr>
          <a:lstStyle/>
          <a:p>
            <a:r>
              <a:rPr lang="en-US" sz="2200" dirty="0"/>
              <a:t>Create an </a:t>
            </a:r>
            <a:r>
              <a:rPr lang="en-US" sz="2200" i="1" dirty="0" err="1"/>
              <a:t>open_read_write_new_csvfile</a:t>
            </a:r>
            <a:r>
              <a:rPr lang="en-US" sz="2200" dirty="0"/>
              <a:t> function that opens one csv file and reads the rows from the given ‘start’ to ‘end’.  Then opens a second csv file and writes the values specified by the ‘columns’ for those rows.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open_read_write_new_csvfile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(file1, file2, start = 1, end = 10, columns = [0]):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“””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Opens the first csv file and reads the rows from the the given ‘start’ to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‘end’.  Then opens the second csv file and writes the values specified by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the ‘columns’ for those rows.”””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 the file for reading ("r”)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open(file1, "r") as fin: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#read all lines in f as a list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fin.readlines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print('there are',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'lines in the file’)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49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372B8-16A8-1F42-ACD6-114F32CB3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725213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/>
              <a:t>Create an </a:t>
            </a:r>
            <a:r>
              <a:rPr lang="en-US" sz="2200" i="1" dirty="0" err="1"/>
              <a:t>open_read_write_new_csvfile</a:t>
            </a:r>
            <a:r>
              <a:rPr lang="en-US" sz="2200" dirty="0"/>
              <a:t> function that opens one csv file and reads the rows from the given ‘start’ to ‘end’.  Then opens a second csv file and writes the values specified by the ‘columns’ for those rows.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#create new list of lines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new_lst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  <a:b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#iterate over new slice taken from original list of all lines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 line in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start:end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+ 1]: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#split line into comma-separated list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ls =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line.split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(",”)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new list of column values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#iterate over provided list of columns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for col in columns: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#make sure col number is not out of range (too large)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if (col &gt;=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(ls)):</a:t>
            </a:r>
            <a:b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#raise error! 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raise 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RuntimeError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('Specified column not in file.’)</a:t>
            </a:r>
            <a:endParaRPr lang="en-US" sz="1900" dirty="0">
              <a:solidFill>
                <a:srgbClr val="026CB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9248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1657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08C9E-6D82-1243-A074-B0B532F16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open_read_write_new_csvfile</a:t>
            </a:r>
            <a:r>
              <a:rPr lang="en-US" dirty="0"/>
              <a:t> function that opens one csv file and reads the rows from the given ‘start’ to ‘end’.  Then opens a second csv file and writes the values specified by the ‘columns’ for those rows.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               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#extract that column from the original line list, stripping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any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#whitespace or newline \n characters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ls[col].strip()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#add to new list of column values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new_ls.append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26CB5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endParaRPr lang="en-US" dirty="0">
              <a:solidFill>
                <a:srgbClr val="026CB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8001000" cy="3429000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94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9094C-066B-C740-90CE-B54F7B60B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open_read_write_new_csvfile</a:t>
            </a:r>
            <a:r>
              <a:rPr lang="en-US" dirty="0"/>
              <a:t> function that opens one csv file and reads the rows from the given ‘start’ to ‘end’.  Then opens a second csv file and writes the values specified by the ‘columns’ for those rows.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    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new list of values to a single string, with appended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newline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new_ls_str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', '.join(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+ '\n’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new_ls_str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end = '’)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#add to new list of lines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new_lst.append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new_ls_str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26CB5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endParaRPr lang="en-US" dirty="0">
              <a:solidFill>
                <a:srgbClr val="026CB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80010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7719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FF56D-05DA-494F-AF51-A9A1EDABA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open_read_write_new_csvfile</a:t>
            </a:r>
            <a:r>
              <a:rPr lang="en-US" dirty="0"/>
              <a:t> function that opens one csv file and reads the rows from the given ‘start’ to ‘end’.  Then opens a second csv file and writes the values specified by the ‘columns’ for those rows.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#open another file for writing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#remember, opening a file for writing will remove all the old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values!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open(file2, "w”)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#write the new list of lines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fout.writelines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#explicitly close the file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fout.close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80010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153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Opening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4A0B0-1B5F-2742-8D88-B25B9D2D8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56771"/>
          </a:xfrm>
        </p:spPr>
        <p:txBody>
          <a:bodyPr>
            <a:normAutofit/>
          </a:bodyPr>
          <a:lstStyle/>
          <a:p>
            <a:r>
              <a:rPr lang="en-US" dirty="0"/>
              <a:t>To work with a file, you essentially do 3 things: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>
                <a:solidFill>
                  <a:srgbClr val="004685"/>
                </a:solidFill>
              </a:rPr>
              <a:t>Open the file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>
                <a:solidFill>
                  <a:srgbClr val="004685"/>
                </a:solidFill>
              </a:rPr>
              <a:t>Use the file (read, write, or append)</a:t>
            </a:r>
          </a:p>
          <a:p>
            <a:pPr marL="571500" lvl="1" indent="-342900">
              <a:buFont typeface="+mj-lt"/>
              <a:buAutoNum type="arabicPeriod"/>
            </a:pPr>
            <a:r>
              <a:rPr lang="en-US" dirty="0">
                <a:solidFill>
                  <a:srgbClr val="004685"/>
                </a:solidFill>
              </a:rPr>
              <a:t>Close the file</a:t>
            </a:r>
          </a:p>
          <a:p>
            <a:r>
              <a:rPr lang="en-US" dirty="0"/>
              <a:t>To open a file, use Python’s built-in open(</a:t>
            </a:r>
            <a:r>
              <a:rPr lang="en-US" i="1" dirty="0" err="1"/>
              <a:t>path_to_file</a:t>
            </a:r>
            <a:r>
              <a:rPr lang="en-US" dirty="0"/>
              <a:t>, </a:t>
            </a:r>
            <a:r>
              <a:rPr lang="en-US" i="1" dirty="0"/>
              <a:t>mode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The </a:t>
            </a:r>
            <a:r>
              <a:rPr lang="en-US" i="1" dirty="0" err="1"/>
              <a:t>path_to_file</a:t>
            </a:r>
            <a:r>
              <a:rPr lang="en-US" dirty="0">
                <a:solidFill>
                  <a:srgbClr val="004685"/>
                </a:solidFill>
              </a:rPr>
              <a:t> is a string specifying the file.  It can be: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Just the name of a file, if in the same directory as the program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An absolute or relative path to the file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To read or write to a file, the </a:t>
            </a:r>
            <a:r>
              <a:rPr lang="en-US" i="1" dirty="0"/>
              <a:t>mode</a:t>
            </a:r>
            <a:r>
              <a:rPr lang="en-US" dirty="0">
                <a:solidFill>
                  <a:srgbClr val="004685"/>
                </a:solidFill>
              </a:rPr>
              <a:t> can be one of the following: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'r' to indicate you just want to read the file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'w' to indicate you want to write to the file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'a' to indicate you want to append (write) to the end of an already existing file</a:t>
            </a:r>
          </a:p>
          <a:p>
            <a:pPr lvl="2"/>
            <a:r>
              <a:rPr lang="en-US" sz="2000" dirty="0">
                <a:solidFill>
                  <a:srgbClr val="7F7F7F"/>
                </a:solidFill>
              </a:rPr>
              <a:t>‘r+’ to indicate you want to read and write to the file at the same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lvl="2" indent="0">
              <a:buNone/>
            </a:pPr>
            <a:br>
              <a:rPr lang="en-US" dirty="0">
                <a:solidFill>
                  <a:srgbClr val="004785"/>
                </a:solidFill>
              </a:rPr>
            </a:b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958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Open, Read, &amp; Write to New CSV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B50D-EE67-634D-8021-DDC3D3F4B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Call the </a:t>
            </a:r>
            <a:r>
              <a:rPr lang="en-US" i="1" dirty="0" err="1"/>
              <a:t>open_read_write_new_csvfile</a:t>
            </a:r>
            <a:r>
              <a:rPr lang="en-US" dirty="0"/>
              <a:t> function specifying two .csv files, along with a start, an end, and a list of columns to copy.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87E4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open_read_close_file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news_out.txt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open_read_append_same_file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open_read_write_new_file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news_copy.txt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#create a sample of the original song list, from lines 6 to 10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#copy the 1</a:t>
            </a:r>
            <a:r>
              <a:rPr lang="en-US" baseline="300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  <a:r>
              <a:rPr lang="en-US" baseline="300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rd,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4</a:t>
            </a:r>
            <a:r>
              <a:rPr lang="en-US" baseline="300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columns only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open_read_write_new_csvfile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('classic-rock-song-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list.csv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'classic-rock-song-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list_sample.csv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', 5, 10, [0, 2, 3])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 == ‘__main__’: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085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Create a Dictionary from a File </a:t>
            </a:r>
            <a:r>
              <a:rPr lang="mr-IN" sz="3000" dirty="0"/>
              <a:t>–</a:t>
            </a:r>
            <a:r>
              <a:rPr lang="en-US" sz="3000" dirty="0"/>
              <a:t>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2D5CD-334B-1D47-B25A-3DB08A0E1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</a:t>
            </a:r>
            <a:r>
              <a:rPr lang="en-US" i="1" dirty="0" err="1"/>
              <a:t>import_and_create_dictionary</a:t>
            </a:r>
            <a:r>
              <a:rPr lang="en-US" i="1" dirty="0"/>
              <a:t> </a:t>
            </a:r>
            <a:r>
              <a:rPr lang="en-US" dirty="0"/>
              <a:t>function that creates a dictionary from a file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import_and_create_dictionary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(filename):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6571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Working with CSV Files </a:t>
            </a:r>
            <a:r>
              <a:rPr lang="mr-IN" sz="3000" dirty="0"/>
              <a:t>–</a:t>
            </a:r>
            <a:r>
              <a:rPr lang="en-US" sz="3000" dirty="0"/>
              <a:t> For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DE989-13CF-944D-883C-E109091D2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working more with CSV files, see the csv module: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https://docs.python.org/3/library/csv.html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It contains </a:t>
            </a:r>
            <a:r>
              <a:rPr lang="en-US" dirty="0" err="1">
                <a:solidFill>
                  <a:srgbClr val="0087E4"/>
                </a:solidFill>
              </a:rPr>
              <a:t>csv.reader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i="1" dirty="0" err="1">
                <a:solidFill>
                  <a:srgbClr val="0087E4"/>
                </a:solidFill>
              </a:rPr>
              <a:t>csvfile</a:t>
            </a:r>
            <a:r>
              <a:rPr lang="en-US" dirty="0">
                <a:solidFill>
                  <a:srgbClr val="0087E4"/>
                </a:solidFill>
              </a:rPr>
              <a:t>)</a:t>
            </a:r>
            <a:r>
              <a:rPr lang="en-US" dirty="0"/>
              <a:t> and </a:t>
            </a:r>
            <a:r>
              <a:rPr lang="en-US" dirty="0" err="1">
                <a:solidFill>
                  <a:srgbClr val="0087E4"/>
                </a:solidFill>
              </a:rPr>
              <a:t>csv.writer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i="1" dirty="0" err="1">
                <a:solidFill>
                  <a:srgbClr val="0087E4"/>
                </a:solidFill>
              </a:rPr>
              <a:t>csvfile</a:t>
            </a:r>
            <a:r>
              <a:rPr lang="en-US" dirty="0">
                <a:solidFill>
                  <a:srgbClr val="0087E4"/>
                </a:solidFill>
              </a:rPr>
              <a:t>) </a:t>
            </a:r>
            <a:r>
              <a:rPr lang="en-US" dirty="0"/>
              <a:t>methods</a:t>
            </a:r>
          </a:p>
          <a:p>
            <a:r>
              <a:rPr lang="en-US" dirty="0"/>
              <a:t>It also includes more robust </a:t>
            </a:r>
            <a:r>
              <a:rPr lang="en-US" dirty="0" err="1">
                <a:solidFill>
                  <a:srgbClr val="0087E4"/>
                </a:solidFill>
              </a:rPr>
              <a:t>csv.DictReader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i="1" dirty="0" err="1">
                <a:solidFill>
                  <a:srgbClr val="0087E4"/>
                </a:solidFill>
              </a:rPr>
              <a:t>csvfile</a:t>
            </a:r>
            <a:r>
              <a:rPr lang="en-US" dirty="0">
                <a:solidFill>
                  <a:srgbClr val="0087E4"/>
                </a:solidFill>
              </a:rPr>
              <a:t>) </a:t>
            </a:r>
            <a:r>
              <a:rPr lang="en-US" dirty="0"/>
              <a:t>and </a:t>
            </a:r>
            <a:r>
              <a:rPr lang="en-US" dirty="0" err="1">
                <a:solidFill>
                  <a:srgbClr val="0087E4"/>
                </a:solidFill>
              </a:rPr>
              <a:t>csv.DictWriter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i="1" dirty="0" err="1">
                <a:solidFill>
                  <a:srgbClr val="0087E4"/>
                </a:solidFill>
              </a:rPr>
              <a:t>csvfile</a:t>
            </a:r>
            <a:r>
              <a:rPr lang="en-US" dirty="0">
                <a:solidFill>
                  <a:srgbClr val="0087E4"/>
                </a:solidFill>
              </a:rPr>
              <a:t>) </a:t>
            </a:r>
            <a:r>
              <a:rPr lang="en-US" dirty="0"/>
              <a:t>methods which allow you to work directly with a </a:t>
            </a:r>
            <a:r>
              <a:rPr lang="en-US" i="1" dirty="0"/>
              <a:t>Dictionary-like</a:t>
            </a:r>
            <a:r>
              <a:rPr lang="en-US" dirty="0"/>
              <a:t> object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2192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047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Basics of the File Open Method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1AE8A-1CFF-C542-8888-2C38E6CE2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87E4"/>
                </a:solidFill>
              </a:rPr>
              <a:t>"r”:</a:t>
            </a:r>
            <a:r>
              <a:rPr lang="en-US" dirty="0"/>
              <a:t> Read Mode (Default)</a:t>
            </a:r>
            <a:br>
              <a:rPr lang="en-US" dirty="0"/>
            </a:br>
            <a:r>
              <a:rPr lang="en-US" dirty="0"/>
              <a:t>Format: </a:t>
            </a:r>
            <a:r>
              <a:rPr lang="en-US" dirty="0">
                <a:solidFill>
                  <a:srgbClr val="0087E4"/>
                </a:solidFill>
              </a:rPr>
              <a:t>open</a:t>
            </a:r>
            <a:r>
              <a:rPr lang="en-US" dirty="0">
                <a:solidFill>
                  <a:schemeClr val="accent3"/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my_file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>
                <a:solidFill>
                  <a:srgbClr val="0087E4"/>
                </a:solidFill>
              </a:rPr>
              <a:t>, ‘r’)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Opens a file for reading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Returns an error if the file doesn’t exist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Note: This is the default mode, so you can leave out the optional ‘r’ like so: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/>
              <a:t>open(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my_file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/>
              <a:t>) </a:t>
            </a:r>
          </a:p>
          <a:p>
            <a:r>
              <a:rPr lang="en-US" dirty="0">
                <a:solidFill>
                  <a:srgbClr val="0087E4"/>
                </a:solidFill>
              </a:rPr>
              <a:t>"w”: </a:t>
            </a:r>
            <a:r>
              <a:rPr lang="en-US" dirty="0"/>
              <a:t>Write Mode</a:t>
            </a:r>
            <a:br>
              <a:rPr lang="en-US" dirty="0"/>
            </a:br>
            <a:r>
              <a:rPr lang="en-US" dirty="0"/>
              <a:t>Format: Format: </a:t>
            </a:r>
            <a:r>
              <a:rPr lang="en-US" dirty="0">
                <a:solidFill>
                  <a:srgbClr val="0087E4"/>
                </a:solidFill>
              </a:rPr>
              <a:t>open(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my_file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>
                <a:solidFill>
                  <a:srgbClr val="0087E4"/>
                </a:solidFill>
              </a:rPr>
              <a:t>, ‘w’)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Opens a file for writing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Removes all old data if the file already exists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Creates the file if it doesn’t exist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03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Basics of the File Open Method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83F57-EC58-4241-9265-1FB2A3E0A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87E4"/>
                </a:solidFill>
              </a:rPr>
              <a:t>"a”</a:t>
            </a:r>
            <a:r>
              <a:rPr lang="en-US" dirty="0"/>
              <a:t>: Append Mode</a:t>
            </a:r>
            <a:br>
              <a:rPr lang="en-US" dirty="0"/>
            </a:br>
            <a:r>
              <a:rPr lang="en-US" dirty="0"/>
              <a:t>Format: </a:t>
            </a:r>
            <a:r>
              <a:rPr lang="en-US" dirty="0">
                <a:solidFill>
                  <a:srgbClr val="0087E4"/>
                </a:solidFill>
              </a:rPr>
              <a:t>open(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my_file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>
                <a:solidFill>
                  <a:srgbClr val="0087E4"/>
                </a:solidFill>
              </a:rPr>
              <a:t>, ‘a’)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Opens a file for appending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Creates the file if it doesn’t exist</a:t>
            </a:r>
          </a:p>
          <a:p>
            <a:r>
              <a:rPr lang="en-US" dirty="0">
                <a:solidFill>
                  <a:srgbClr val="0087E4"/>
                </a:solidFill>
              </a:rPr>
              <a:t>“r+”</a:t>
            </a:r>
            <a:r>
              <a:rPr lang="en-US" dirty="0"/>
              <a:t>:</a:t>
            </a:r>
            <a:r>
              <a:rPr lang="en-US" dirty="0">
                <a:solidFill>
                  <a:srgbClr val="0087E4"/>
                </a:solidFill>
              </a:rPr>
              <a:t> </a:t>
            </a:r>
            <a:r>
              <a:rPr lang="en-US" dirty="0"/>
              <a:t>Read/Write Mode</a:t>
            </a:r>
            <a:br>
              <a:rPr lang="en-US" dirty="0"/>
            </a:br>
            <a:r>
              <a:rPr lang="en-US" dirty="0"/>
              <a:t>Format: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rgbClr val="0087E4"/>
                </a:solidFill>
              </a:rPr>
              <a:t>open(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my_file</a:t>
            </a:r>
            <a:r>
              <a:rPr lang="en-US" dirty="0">
                <a:solidFill>
                  <a:srgbClr val="FF0000"/>
                </a:solidFill>
              </a:rPr>
              <a:t>&gt;</a:t>
            </a:r>
            <a:r>
              <a:rPr lang="en-US" dirty="0">
                <a:solidFill>
                  <a:srgbClr val="0087E4"/>
                </a:solidFill>
              </a:rPr>
              <a:t>, ‘r+’)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Opens a file for reading and writing at the same time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Returns an error if the file doesn’t exist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Does not remove old data from the file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85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Opening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1DE8A-8773-2849-B4F4-D0C49026B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Opening a file returns a file object or “stream”</a:t>
            </a:r>
          </a:p>
          <a:p>
            <a:r>
              <a:rPr lang="en-US" dirty="0"/>
              <a:t>A stream is an object in your program that connects to a source of data, or a destination for data, such as a file</a:t>
            </a:r>
          </a:p>
          <a:p>
            <a:r>
              <a:rPr lang="en-US" dirty="0"/>
              <a:t>For example, your keyboard is a source of data (</a:t>
            </a:r>
            <a:r>
              <a:rPr lang="en-US" dirty="0" err="1">
                <a:solidFill>
                  <a:srgbClr val="0087E4"/>
                </a:solidFill>
              </a:rPr>
              <a:t>sys.stdin</a:t>
            </a:r>
            <a:r>
              <a:rPr lang="en-US" dirty="0"/>
              <a:t>), and your screen is a destination for data (</a:t>
            </a:r>
            <a:r>
              <a:rPr lang="en-US" dirty="0" err="1">
                <a:solidFill>
                  <a:srgbClr val="0087E4"/>
                </a:solidFill>
              </a:rPr>
              <a:t>sys.stdout</a:t>
            </a:r>
            <a:r>
              <a:rPr lang="en-US" dirty="0"/>
              <a:t>), so we could consider them streams </a:t>
            </a:r>
          </a:p>
          <a:p>
            <a:r>
              <a:rPr lang="en-US" dirty="0"/>
              <a:t>Here, the </a:t>
            </a:r>
            <a:r>
              <a:rPr lang="en-US" dirty="0">
                <a:solidFill>
                  <a:srgbClr val="0087E4"/>
                </a:solidFill>
              </a:rPr>
              <a:t>stream</a:t>
            </a:r>
            <a:r>
              <a:rPr lang="en-US" dirty="0"/>
              <a:t> variable is a connection to a file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 = open(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my_file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To be precise, it’s a </a:t>
            </a:r>
            <a:r>
              <a:rPr lang="en-US" dirty="0" err="1"/>
              <a:t>TextIOWrapper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print(type(stream))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#Type is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TextIOWrapper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26CB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5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Reading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BF4AE-ED20-A842-B16F-8CCD49EFF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can use a stream to read lines from a file</a:t>
            </a:r>
          </a:p>
          <a:p>
            <a:r>
              <a:rPr lang="en-US" dirty="0">
                <a:solidFill>
                  <a:srgbClr val="0087E4"/>
                </a:solidFill>
              </a:rPr>
              <a:t>read: </a:t>
            </a:r>
            <a:r>
              <a:rPr lang="en-US" dirty="0"/>
              <a:t>Reads an entire file as a string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lines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stream.read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#reads all text in the file</a:t>
            </a:r>
          </a:p>
          <a:p>
            <a:r>
              <a:rPr lang="en-US" dirty="0" err="1">
                <a:solidFill>
                  <a:srgbClr val="0087E4"/>
                </a:solidFill>
              </a:rPr>
              <a:t>readline</a:t>
            </a:r>
            <a:r>
              <a:rPr lang="en-US" dirty="0">
                <a:solidFill>
                  <a:srgbClr val="0087E4"/>
                </a:solidFill>
              </a:rPr>
              <a:t>: </a:t>
            </a:r>
            <a:r>
              <a:rPr lang="en-US" dirty="0"/>
              <a:t>Reads a file line by line.  Each line is read as a string.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stream.readline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#reads one line in the file</a:t>
            </a:r>
            <a:endParaRPr lang="en-US" dirty="0">
              <a:solidFill>
                <a:srgbClr val="026CB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87E4"/>
                </a:solidFill>
              </a:rPr>
              <a:t>readlines</a:t>
            </a:r>
            <a:r>
              <a:rPr lang="en-US" dirty="0">
                <a:solidFill>
                  <a:srgbClr val="0087E4"/>
                </a:solidFill>
              </a:rPr>
              <a:t>:</a:t>
            </a:r>
            <a:r>
              <a:rPr lang="en-US" dirty="0"/>
              <a:t> Reads all lines in a file as a list.  Each line in the list will be a string.</a:t>
            </a:r>
            <a:br>
              <a:rPr lang="en-US" dirty="0"/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lines_lst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stream.readlines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#reads all lines in the file as a list</a:t>
            </a:r>
          </a:p>
          <a:p>
            <a:r>
              <a:rPr lang="en-US" dirty="0"/>
              <a:t>With the above methods, you must remember to close the stream when you’re done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#closes the file object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22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Reading a File </a:t>
            </a:r>
            <a:r>
              <a:rPr lang="mr-IN" sz="3000" dirty="0"/>
              <a:t>–</a:t>
            </a:r>
            <a:r>
              <a:rPr lang="en-US" sz="3000" dirty="0"/>
              <a:t> Newline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10A7E-E705-4442-B609-E66FCE6D7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Lines that are read in from a file contain a newline </a:t>
            </a:r>
            <a:r>
              <a:rPr lang="en-US" dirty="0">
                <a:solidFill>
                  <a:srgbClr val="0087E4"/>
                </a:solidFill>
              </a:rPr>
              <a:t>\n </a:t>
            </a:r>
            <a:r>
              <a:rPr lang="en-US" dirty="0"/>
              <a:t>character at the end</a:t>
            </a:r>
          </a:p>
          <a:p>
            <a:r>
              <a:rPr lang="en-US" dirty="0"/>
              <a:t>You can use </a:t>
            </a:r>
            <a:r>
              <a:rPr lang="en-US" i="1" dirty="0" err="1"/>
              <a:t>rstrip</a:t>
            </a:r>
            <a:r>
              <a:rPr lang="en-US" i="1" dirty="0"/>
              <a:t>()</a:t>
            </a:r>
            <a:r>
              <a:rPr lang="en-US" dirty="0"/>
              <a:t> to remove the </a:t>
            </a:r>
            <a:r>
              <a:rPr lang="en-US" dirty="0">
                <a:solidFill>
                  <a:srgbClr val="0087E4"/>
                </a:solidFill>
              </a:rPr>
              <a:t>\n</a:t>
            </a:r>
            <a:r>
              <a:rPr lang="en-US" dirty="0"/>
              <a:t> at the end of lines you read in</a:t>
            </a:r>
          </a:p>
          <a:p>
            <a:r>
              <a:rPr lang="en-US" dirty="0"/>
              <a:t>For example, if using </a:t>
            </a:r>
            <a:r>
              <a:rPr lang="en-US" i="1" dirty="0" err="1"/>
              <a:t>readline</a:t>
            </a:r>
            <a:r>
              <a:rPr lang="en-US" dirty="0"/>
              <a:t> to read a single line of text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stream.readline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line.rstrip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#removes whitespace, including \n characters, at the end</a:t>
            </a:r>
          </a:p>
          <a:p>
            <a:r>
              <a:rPr lang="en-US" dirty="0">
                <a:solidFill>
                  <a:srgbClr val="004785"/>
                </a:solidFill>
              </a:rPr>
              <a:t>Or, if iterating over a stream directly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line in open(file, "r"):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line.rstrip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#removes whitespace, including \n characters, at the end</a:t>
            </a:r>
          </a:p>
          <a:p>
            <a:r>
              <a:rPr lang="en-US" dirty="0"/>
              <a:t>Incidentally, the </a:t>
            </a:r>
            <a:r>
              <a:rPr lang="en-US" i="1" dirty="0"/>
              <a:t>strip() </a:t>
            </a:r>
            <a:r>
              <a:rPr lang="en-US" dirty="0"/>
              <a:t>function removes whitespace at the beginning and end of a string</a:t>
            </a:r>
            <a:endParaRPr lang="en-US" dirty="0">
              <a:solidFill>
                <a:srgbClr val="016CB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89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Writing to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01F4B-1CE5-A343-A1EC-C844F9F49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can also use a stream to write lines to a file</a:t>
            </a:r>
          </a:p>
          <a:p>
            <a:r>
              <a:rPr lang="en-US" dirty="0">
                <a:solidFill>
                  <a:srgbClr val="0087E4"/>
                </a:solidFill>
              </a:rPr>
              <a:t>write: </a:t>
            </a:r>
            <a:r>
              <a:rPr lang="en-US" dirty="0"/>
              <a:t>Writes a single string to a file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stream.write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(string)</a:t>
            </a:r>
          </a:p>
          <a:p>
            <a:r>
              <a:rPr lang="en-US" dirty="0" err="1">
                <a:solidFill>
                  <a:srgbClr val="0087E4"/>
                </a:solidFill>
              </a:rPr>
              <a:t>writelines</a:t>
            </a:r>
            <a:r>
              <a:rPr lang="en-US" dirty="0">
                <a:solidFill>
                  <a:srgbClr val="0087E4"/>
                </a:solidFill>
              </a:rPr>
              <a:t>: </a:t>
            </a:r>
            <a:r>
              <a:rPr lang="en-US" dirty="0"/>
              <a:t>Writes a list of strings to a file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stream.writelines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list_of_strings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Again, with the above methods, you must remember to close the stream when you’re done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stream.close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chemeClr val="accent3"/>
                </a:solidFill>
              </a:rPr>
            </a:br>
            <a:br>
              <a:rPr lang="en-US" dirty="0">
                <a:solidFill>
                  <a:schemeClr val="accent3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54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1536</TotalTime>
  <Words>3529</Words>
  <Application>Microsoft Macintosh PowerPoint</Application>
  <PresentationFormat>Widescreen</PresentationFormat>
  <Paragraphs>142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Calibri</vt:lpstr>
      <vt:lpstr>Arial</vt:lpstr>
      <vt:lpstr>Consolas</vt:lpstr>
      <vt:lpstr>Helvetica</vt:lpstr>
      <vt:lpstr>Open Sans</vt:lpstr>
      <vt:lpstr>Office Theme</vt:lpstr>
      <vt:lpstr>PowerPoint Presentation</vt:lpstr>
      <vt:lpstr>Files</vt:lpstr>
      <vt:lpstr>Opening a File</vt:lpstr>
      <vt:lpstr>Basics of the File Open Method Modes</vt:lpstr>
      <vt:lpstr>Basics of the File Open Method Modes</vt:lpstr>
      <vt:lpstr>Opening a File</vt:lpstr>
      <vt:lpstr>Reading a File</vt:lpstr>
      <vt:lpstr>Reading a File – Newline Characters</vt:lpstr>
      <vt:lpstr>Writing to a File</vt:lpstr>
      <vt:lpstr>More About Closing a File</vt:lpstr>
      <vt:lpstr>More About Closing a File</vt:lpstr>
      <vt:lpstr>File Exercises</vt:lpstr>
      <vt:lpstr>Open &amp; Read a File – Exercise</vt:lpstr>
      <vt:lpstr>Open &amp; Read a File – Exercise</vt:lpstr>
      <vt:lpstr>Open &amp; Read a File – Exercise</vt:lpstr>
      <vt:lpstr>Open, Read, &amp; Append to New File – Exercise</vt:lpstr>
      <vt:lpstr>Open, Read, &amp; Append to New File – Exercise</vt:lpstr>
      <vt:lpstr>Open, Read, &amp; Append to New File – Exercise</vt:lpstr>
      <vt:lpstr>Open, Read, &amp; Append to Same File – Exercise</vt:lpstr>
      <vt:lpstr>Open, Read, &amp; Append to Same File – Exercise</vt:lpstr>
      <vt:lpstr>Open, Read, &amp; Append to Same File – Exercise</vt:lpstr>
      <vt:lpstr>Open, Read, &amp; Write to New File – Exercise</vt:lpstr>
      <vt:lpstr>Open, Read, &amp; Write to New File – Exercise</vt:lpstr>
      <vt:lpstr>Open, Read, &amp; Write to New CSV File – Exercise</vt:lpstr>
      <vt:lpstr>Open, Read, &amp; Write to New CSV File – Exercise</vt:lpstr>
      <vt:lpstr>Open, Read, &amp; Write to New CSV File – Exercise</vt:lpstr>
      <vt:lpstr>Open, Read, &amp; Write to New CSV File – Exercise</vt:lpstr>
      <vt:lpstr>Open, Read, &amp; Write to New CSV File – Exercise</vt:lpstr>
      <vt:lpstr>Open, Read, &amp; Write to New CSV File – Exercise</vt:lpstr>
      <vt:lpstr>Open, Read, &amp; Write to New CSV File – Exercise</vt:lpstr>
      <vt:lpstr>Create a Dictionary from a File – Exercise</vt:lpstr>
      <vt:lpstr>Working with CSV Files – For 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76</cp:revision>
  <dcterms:created xsi:type="dcterms:W3CDTF">2020-01-21T23:14:53Z</dcterms:created>
  <dcterms:modified xsi:type="dcterms:W3CDTF">2021-05-17T16:29:52Z</dcterms:modified>
</cp:coreProperties>
</file>

<file path=docProps/thumbnail.jpeg>
</file>